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4"/>
  </p:sldMasterIdLst>
  <p:notesMasterIdLst>
    <p:notesMasterId r:id="rId30"/>
  </p:notesMasterIdLst>
  <p:handoutMasterIdLst>
    <p:handoutMasterId r:id="rId31"/>
  </p:handoutMasterIdLst>
  <p:sldIdLst>
    <p:sldId id="257" r:id="rId5"/>
    <p:sldId id="263" r:id="rId6"/>
    <p:sldId id="324" r:id="rId7"/>
    <p:sldId id="322" r:id="rId8"/>
    <p:sldId id="275" r:id="rId9"/>
    <p:sldId id="313" r:id="rId10"/>
    <p:sldId id="318" r:id="rId11"/>
    <p:sldId id="319" r:id="rId12"/>
    <p:sldId id="314" r:id="rId13"/>
    <p:sldId id="288" r:id="rId14"/>
    <p:sldId id="295" r:id="rId15"/>
    <p:sldId id="284" r:id="rId16"/>
    <p:sldId id="296" r:id="rId17"/>
    <p:sldId id="320" r:id="rId18"/>
    <p:sldId id="321" r:id="rId19"/>
    <p:sldId id="283" r:id="rId20"/>
    <p:sldId id="311" r:id="rId21"/>
    <p:sldId id="317" r:id="rId22"/>
    <p:sldId id="298" r:id="rId23"/>
    <p:sldId id="310" r:id="rId24"/>
    <p:sldId id="315" r:id="rId25"/>
    <p:sldId id="316" r:id="rId26"/>
    <p:sldId id="323" r:id="rId27"/>
    <p:sldId id="312" r:id="rId28"/>
    <p:sldId id="28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057C00-4F14-CD46-3B14-F47EF09D0D7F}" name="Gerardina Zeccola" initials="GZ" userId="S::g.zeccola@arts.ac.uk::cd06f141-b692-454b-9aa1-78b528a9fa2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Heselden" initials="MH" lastIdx="4" clrIdx="0">
    <p:extLst>
      <p:ext uri="{19B8F6BF-5375-455C-9EA6-DF929625EA0E}">
        <p15:presenceInfo xmlns:p15="http://schemas.microsoft.com/office/powerpoint/2012/main" userId="S::m.heselden@arts.ac.uk::cec0677e-25a5-4eed-9fef-b4e71eca8c11" providerId="AD"/>
      </p:ext>
    </p:extLst>
  </p:cmAuthor>
  <p:cmAuthor id="2" name="Stephanie Feather" initials="SF" lastIdx="3" clrIdx="1">
    <p:extLst>
      <p:ext uri="{19B8F6BF-5375-455C-9EA6-DF929625EA0E}">
        <p15:presenceInfo xmlns:p15="http://schemas.microsoft.com/office/powerpoint/2012/main" userId="S::s.feather@arts.ac.uk::27174df1-a550-411e-9b86-4d4953a57290" providerId="AD"/>
      </p:ext>
    </p:extLst>
  </p:cmAuthor>
  <p:cmAuthor id="3" name="Barbara Denton" initials="BD" lastIdx="14" clrIdx="2">
    <p:extLst>
      <p:ext uri="{19B8F6BF-5375-455C-9EA6-DF929625EA0E}">
        <p15:presenceInfo xmlns:p15="http://schemas.microsoft.com/office/powerpoint/2012/main" userId="S-1-5-21-2706140998-3416399097-4274183996-2958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F2692B"/>
    <a:srgbClr val="002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952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37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72D8D-FB06-49F8-80F3-966BA7A33CAB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465D6-E927-4CD6-BB6D-7C5E4BEAA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0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92B64-956F-4AA1-9D00-91265D8096D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C1D15-B5DE-4BD5-A4FB-8CE7A139D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15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ndon College of Fashion, University of the Arts London logo">
            <a:extLst>
              <a:ext uri="{FF2B5EF4-FFF2-40B4-BE49-F238E27FC236}">
                <a16:creationId xmlns:a16="http://schemas.microsoft.com/office/drawing/2014/main" id="{DDC27CC6-66D3-C040-88D3-563FEE811D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30" y="261287"/>
            <a:ext cx="4371975" cy="993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291" y="1620000"/>
            <a:ext cx="11232284" cy="3620215"/>
          </a:xfrm>
        </p:spPr>
        <p:txBody>
          <a:bodyPr anchor="b"/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B4FFB-A229-AF47-8E60-155F5A2CCF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0291" y="5625950"/>
            <a:ext cx="11232284" cy="9717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38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0F8E0B70-5C30-5847-8AEF-774CFAD7E2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358CE39-2EA0-9949-BF9D-697281F619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9426" y="1592263"/>
            <a:ext cx="5616574" cy="435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6A0B221D-7C49-BD4E-B0DD-913726BFFA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3" y="1859622"/>
            <a:ext cx="5040000" cy="3622327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statement text or quote in the space, use 34pt or 24pt text</a:t>
            </a:r>
          </a:p>
        </p:txBody>
      </p:sp>
      <p:sp>
        <p:nvSpPr>
          <p:cNvPr id="11" name="Picture Placeholder 10" descr="Add image here">
            <a:extLst>
              <a:ext uri="{FF2B5EF4-FFF2-40B4-BE49-F238E27FC236}">
                <a16:creationId xmlns:a16="http://schemas.microsoft.com/office/drawing/2014/main" id="{5A57B211-0045-2844-B5DA-1D7E13A68B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592262"/>
            <a:ext cx="5615999" cy="4357688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86ED54-4819-0E4E-AAD0-F81E28FB01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0" y="5481950"/>
            <a:ext cx="2230339" cy="468000"/>
          </a:xfrm>
          <a:solidFill>
            <a:schemeClr val="bg1"/>
          </a:solidFill>
        </p:spPr>
        <p:txBody>
          <a:bodyPr anchor="ctr"/>
          <a:lstStyle>
            <a:lvl1pPr marL="0" indent="0">
              <a:buNone/>
              <a:defRPr sz="1800"/>
            </a:lvl1pPr>
            <a:lvl2pPr marL="432000" indent="0">
              <a:buFontTx/>
              <a:buNone/>
              <a:defRPr sz="1200"/>
            </a:lvl2pPr>
          </a:lstStyle>
          <a:p>
            <a:pPr lvl="1"/>
            <a:r>
              <a:rPr lang="en-US" dirty="0"/>
              <a:t> Image credit</a:t>
            </a:r>
            <a:br>
              <a:rPr lang="en-US" dirty="0"/>
            </a:br>
            <a:r>
              <a:rPr lang="en-US" dirty="0"/>
              <a:t> goes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FC2831-8571-0047-869E-580ABE877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94A79811-36A7-ED47-BC4C-055045AB4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1D07C53-5F2E-564B-AA5D-C8C104D2E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3B8BE1E-EB54-5A43-AA5B-AD876ECA3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019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0003" y="1592262"/>
            <a:ext cx="5544560" cy="43837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3" y="1859622"/>
            <a:ext cx="5040000" cy="3798228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statement text or quote in the space, use 34pt or 24pt text</a:t>
            </a:r>
          </a:p>
        </p:txBody>
      </p:sp>
      <p:sp>
        <p:nvSpPr>
          <p:cNvPr id="10" name="Picture Placeholder 3" descr="Add first of three images here">
            <a:extLst>
              <a:ext uri="{FF2B5EF4-FFF2-40B4-BE49-F238E27FC236}">
                <a16:creationId xmlns:a16="http://schemas.microsoft.com/office/drawing/2014/main" id="{7DA10396-CCCF-0340-BB00-412EEECBC0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8" y="1592263"/>
            <a:ext cx="5544561" cy="2367736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3" descr="Add second image here">
            <a:extLst>
              <a:ext uri="{FF2B5EF4-FFF2-40B4-BE49-F238E27FC236}">
                <a16:creationId xmlns:a16="http://schemas.microsoft.com/office/drawing/2014/main" id="{4CFF857B-12AB-E04C-A1F6-FC4B79FE185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67438" y="4145976"/>
            <a:ext cx="3636962" cy="18039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3" descr="Add third image here or remaove if not required">
            <a:extLst>
              <a:ext uri="{FF2B5EF4-FFF2-40B4-BE49-F238E27FC236}">
                <a16:creationId xmlns:a16="http://schemas.microsoft.com/office/drawing/2014/main" id="{8C79CD37-E4DA-FA41-8E9D-41522B86F44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948863" y="4145977"/>
            <a:ext cx="1763136" cy="18039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CFD15CC-2D5D-A34D-A6E7-81613F6D4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543111EA-9D20-3448-B7C0-A5EF969B7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367B92-1561-E34D-BE06-2C6F86B6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03F0AE9C-EBB9-834E-A3DE-B16392E83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8280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2C96613-2613-8145-BDBC-95527046A2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C99F548-E5CC-0448-82E6-D55920EF41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33DDAB-073B-FE41-A6AF-4E5A138C354A}"/>
              </a:ext>
            </a:extLst>
          </p:cNvPr>
          <p:cNvSpPr txBox="1"/>
          <p:nvPr userDrawn="1"/>
        </p:nvSpPr>
        <p:spPr>
          <a:xfrm>
            <a:off x="479426" y="1601129"/>
            <a:ext cx="971549" cy="45943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Today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02942C-93EA-4F4E-9FE7-97ED1598FA64}"/>
              </a:ext>
            </a:extLst>
          </p:cNvPr>
          <p:cNvSpPr txBox="1"/>
          <p:nvPr userDrawn="1"/>
        </p:nvSpPr>
        <p:spPr>
          <a:xfrm>
            <a:off x="1442733" y="2121634"/>
            <a:ext cx="3120806" cy="141365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January 2020</a:t>
            </a:r>
          </a:p>
          <a:p>
            <a:pPr algn="l"/>
            <a:r>
              <a:rPr lang="en-US" sz="2400" dirty="0"/>
              <a:t>Key milestone 01 and brief explanation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29B702-B3DE-0E4B-A032-9DF36505806E}"/>
              </a:ext>
            </a:extLst>
          </p:cNvPr>
          <p:cNvSpPr txBox="1"/>
          <p:nvPr userDrawn="1"/>
        </p:nvSpPr>
        <p:spPr>
          <a:xfrm>
            <a:off x="2236102" y="4159188"/>
            <a:ext cx="3178958" cy="126086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February 2020</a:t>
            </a:r>
          </a:p>
          <a:p>
            <a:pPr algn="l"/>
            <a:r>
              <a:rPr lang="en-US" sz="2400" dirty="0"/>
              <a:t>Key milestone or goals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9AB991-EC53-7549-843F-B3CDF98CBD5F}"/>
              </a:ext>
            </a:extLst>
          </p:cNvPr>
          <p:cNvSpPr txBox="1"/>
          <p:nvPr userDrawn="1"/>
        </p:nvSpPr>
        <p:spPr>
          <a:xfrm>
            <a:off x="5232400" y="1616529"/>
            <a:ext cx="2700338" cy="4192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March 2020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ED1ECC-0BD9-3743-8D2D-E05823441A35}"/>
              </a:ext>
            </a:extLst>
          </p:cNvPr>
          <p:cNvSpPr txBox="1"/>
          <p:nvPr userDrawn="1"/>
        </p:nvSpPr>
        <p:spPr>
          <a:xfrm>
            <a:off x="5668960" y="4159188"/>
            <a:ext cx="3198816" cy="12608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April 2020</a:t>
            </a:r>
          </a:p>
          <a:p>
            <a:pPr algn="l"/>
            <a:r>
              <a:rPr lang="en-US" sz="2400" dirty="0"/>
              <a:t>Key milestone or goals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3D4268-F8E4-6849-A550-C1431A22F0C8}"/>
              </a:ext>
            </a:extLst>
          </p:cNvPr>
          <p:cNvSpPr txBox="1"/>
          <p:nvPr userDrawn="1"/>
        </p:nvSpPr>
        <p:spPr>
          <a:xfrm>
            <a:off x="6958380" y="2121633"/>
            <a:ext cx="2312230" cy="10421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May 2020</a:t>
            </a:r>
          </a:p>
          <a:p>
            <a:pPr algn="l"/>
            <a:r>
              <a:rPr lang="en-US" sz="2400" dirty="0"/>
              <a:t>Key stakeholder sign off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5C7AD6-27F5-2C4B-908F-E5DAD2F70D7A}"/>
              </a:ext>
            </a:extLst>
          </p:cNvPr>
          <p:cNvSpPr txBox="1"/>
          <p:nvPr userDrawn="1"/>
        </p:nvSpPr>
        <p:spPr>
          <a:xfrm>
            <a:off x="9045208" y="4159188"/>
            <a:ext cx="2700338" cy="12608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June 2020</a:t>
            </a:r>
          </a:p>
          <a:p>
            <a:pPr algn="l"/>
            <a:r>
              <a:rPr lang="en-US" sz="2400" dirty="0"/>
              <a:t>Project delivery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68505F-017D-C448-8C2E-7EBFF3A15AB8}"/>
              </a:ext>
            </a:extLst>
          </p:cNvPr>
          <p:cNvSpPr txBox="1"/>
          <p:nvPr userDrawn="1"/>
        </p:nvSpPr>
        <p:spPr>
          <a:xfrm>
            <a:off x="9804400" y="1618404"/>
            <a:ext cx="2022743" cy="7749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July 2020</a:t>
            </a:r>
          </a:p>
          <a:p>
            <a:pPr algn="l"/>
            <a:r>
              <a:rPr lang="en-US" sz="2400" dirty="0"/>
              <a:t>Roll out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2A73C77-45B4-6F40-9DFA-2549E2C44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3429000"/>
            <a:ext cx="10741025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BA5457-1215-D54E-B9A3-E70A18F8A7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1450975" y="3267440"/>
            <a:ext cx="0" cy="185601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531D2A4-0774-3544-AEBF-B11C2AAA4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2236102" y="3457135"/>
            <a:ext cx="0" cy="67173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04AD4E3-1DB3-0745-8BA0-36872B5EB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248470" y="2068379"/>
            <a:ext cx="0" cy="1352047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7F8EBD-245C-374E-B6EF-34F631DFF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668960" y="3428999"/>
            <a:ext cx="0" cy="67173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521D648-1B33-B848-9E28-22C1055A0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6959600" y="3249637"/>
            <a:ext cx="0" cy="20340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8AD7176-913D-F745-878C-3D30A4B17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9045208" y="3457135"/>
            <a:ext cx="0" cy="67173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22E4D0C-D51E-7E41-8739-255B8C76D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9804400" y="2393372"/>
            <a:ext cx="0" cy="1033332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B80CA9-D612-334D-B547-0EA0546D5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479425" y="2068379"/>
            <a:ext cx="2078" cy="1360623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FD903F-4131-8F43-9B3B-E47372010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50941014-4497-824F-BC99-12C7C5B80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685733F-6C6F-9549-84A0-153D08303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F0EE21-71A6-114A-A05C-5132C1425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797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2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7" y="1592263"/>
            <a:ext cx="4608512" cy="4368673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statement text or quote in the space, use 34pt or 24pt 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239895-CBF1-9A44-AE0E-97321883F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2541D261-763F-C74D-B9EC-20280292EC4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67437" y="1592263"/>
            <a:ext cx="5545137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566D20-9ED7-F24C-8234-C6723323E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D9BC458-C516-554E-B7C5-3F7A86E86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67B1EEDC-5770-814D-AB47-82F4CC349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21A1AE5-AD2C-2247-A1E6-B60F43EDA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33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3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7" y="1592263"/>
            <a:ext cx="3636961" cy="4368673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statement text or quote in the space, use 34pt or 24pt text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5F3EFB-C9F8-E04B-8B93-5D6DF7840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9027F85-A326-5B4C-A284-BD4EA17ED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3A1DA97-7FEA-2F42-8E12-4BABE52A9A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232400" y="1592263"/>
            <a:ext cx="6480174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0EA739-BE1A-6748-96FD-C4F5683CC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FE768A60-9BB1-9443-856A-2DE435EBD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C7EDDFB0-8C35-B242-B9C7-9FF8CD6E3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DE590B1C-3001-3A4C-AE2A-BA95BADFA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2242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2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426" y="1592263"/>
            <a:ext cx="5545137" cy="4368673"/>
          </a:xfrm>
        </p:spPr>
        <p:txBody>
          <a:bodyPr anchor="t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CCDF47-40D6-0E40-9E93-34D45B6FB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76DD8CF-32FC-E74F-A900-AB93DBD3A1F8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67437" y="1592263"/>
            <a:ext cx="5545137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377C0B9-DA67-F547-AE09-F6A98E6DD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8A7CB4D4-D83A-024B-8339-8EF8AD92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FD9081A-76D9-EC44-ADFB-D21AF3669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4D06AF0-C632-9540-8FFF-4243777E2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0641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3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8A1F960-AF27-6F48-B335-BF1BE9804D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427" y="1592263"/>
            <a:ext cx="3636962" cy="4368673"/>
          </a:xfrm>
        </p:spPr>
        <p:txBody>
          <a:bodyPr anchor="t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93FBF2-1F8B-424F-8A94-A7A44155C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7" y="0"/>
            <a:ext cx="8075613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BBCDC9-67AD-304F-A641-19C555A7867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259263" y="1592263"/>
            <a:ext cx="7453312" cy="435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0A0D21-9030-4D45-A211-D39B6B082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237CE7D9-B889-C14D-8F36-B04354258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EB66008-C52E-2B4C-B01E-C5B69D18D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D1526E6-C718-F347-8F04-D3C8E284C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2258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2C96613-2613-8145-BDBC-95527046A2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C99F548-E5CC-0448-82E6-D55920EF41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3" name="Content Placeholder 2" descr="Add chart, table or image here">
            <a:extLst>
              <a:ext uri="{FF2B5EF4-FFF2-40B4-BE49-F238E27FC236}">
                <a16:creationId xmlns:a16="http://schemas.microsoft.com/office/drawing/2014/main" id="{6F5D1C0F-74B3-8A4E-AAC6-F9A9FAAF8A5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78546" y="1592262"/>
            <a:ext cx="11232972" cy="435768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chart/table/photo</a:t>
            </a:r>
            <a:endParaRPr lang="en-GB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55D94C7-D65F-3749-AE13-AF7EE2A2BC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481950"/>
            <a:ext cx="2230339" cy="468000"/>
          </a:xfrm>
          <a:solidFill>
            <a:schemeClr val="bg1"/>
          </a:solidFill>
        </p:spPr>
        <p:txBody>
          <a:bodyPr anchor="ctr"/>
          <a:lstStyle>
            <a:lvl1pPr marL="0" indent="0">
              <a:buNone/>
              <a:defRPr sz="1800"/>
            </a:lvl1pPr>
            <a:lvl2pPr marL="432000" indent="0">
              <a:buFontTx/>
              <a:buNone/>
              <a:defRPr sz="1200"/>
            </a:lvl2pPr>
          </a:lstStyle>
          <a:p>
            <a:pPr lvl="1"/>
            <a:r>
              <a:rPr lang="en-US" dirty="0"/>
              <a:t> Image credit</a:t>
            </a:r>
            <a:br>
              <a:rPr lang="en-US" dirty="0"/>
            </a:br>
            <a:r>
              <a:rPr lang="en-US" dirty="0"/>
              <a:t> goes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FD903F-4131-8F43-9B3B-E47372010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F697547-E539-9C47-B562-D12D467BF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685733F-6C6F-9549-84A0-153D08303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F0EE21-71A6-114A-A05C-5132C1425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1979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3129248-FBFD-954A-B55D-D93105C099E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09043EE-AABB-3D43-B913-B5AE433609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4" name="Picture Placeholder 3" descr="Add first image here">
            <a:extLst>
              <a:ext uri="{FF2B5EF4-FFF2-40B4-BE49-F238E27FC236}">
                <a16:creationId xmlns:a16="http://schemas.microsoft.com/office/drawing/2014/main" id="{C7C14F64-0AD7-814E-ADBD-00D172CAC61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0000" y="1592263"/>
            <a:ext cx="5544563" cy="4357688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3" descr="Add second image here">
            <a:extLst>
              <a:ext uri="{FF2B5EF4-FFF2-40B4-BE49-F238E27FC236}">
                <a16:creationId xmlns:a16="http://schemas.microsoft.com/office/drawing/2014/main" id="{2A65CA6F-7D91-3C47-9C36-79BAEE1D48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8" y="1592263"/>
            <a:ext cx="5544562" cy="4357688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695510-C34D-974F-A1F8-C76E12C25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0A801B1-2AB7-0840-8B58-1EDF309E4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0DE0675-243B-3445-95CC-DB82EBEEE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28472E9-D590-4E4B-8E7C-FE262AB4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1129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ise content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F162B308-0512-BD4B-A204-B0C00FA050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D35E84DA-6071-AD49-ADD8-6ED4561CF1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19" name="Content Placeholder 2" descr="Content box">
            <a:extLst>
              <a:ext uri="{FF2B5EF4-FFF2-40B4-BE49-F238E27FC236}">
                <a16:creationId xmlns:a16="http://schemas.microsoft.com/office/drawing/2014/main" id="{1E65073E-903D-774A-B1F5-49BFBA514392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79424" y="1592262"/>
            <a:ext cx="3636963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27" name="Content Placeholder 2" descr="Content box">
            <a:extLst>
              <a:ext uri="{FF2B5EF4-FFF2-40B4-BE49-F238E27FC236}">
                <a16:creationId xmlns:a16="http://schemas.microsoft.com/office/drawing/2014/main" id="{3B30A9D2-E284-2E4C-A561-386EF0A682B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259262" y="1592262"/>
            <a:ext cx="3673475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30" name="Content Placeholder 2" descr="Content box">
            <a:extLst>
              <a:ext uri="{FF2B5EF4-FFF2-40B4-BE49-F238E27FC236}">
                <a16:creationId xmlns:a16="http://schemas.microsoft.com/office/drawing/2014/main" id="{F5982CB3-F96D-4847-90D1-78412688D8DB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075612" y="1592262"/>
            <a:ext cx="3636387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18" name="Content Placeholder 2" descr="Content box">
            <a:extLst>
              <a:ext uri="{FF2B5EF4-FFF2-40B4-BE49-F238E27FC236}">
                <a16:creationId xmlns:a16="http://schemas.microsoft.com/office/drawing/2014/main" id="{7D56863F-F6CD-E24A-AA3A-95A03E55F183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91501" y="3856869"/>
            <a:ext cx="3637361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26" name="Content Placeholder 2" descr="Content box">
            <a:extLst>
              <a:ext uri="{FF2B5EF4-FFF2-40B4-BE49-F238E27FC236}">
                <a16:creationId xmlns:a16="http://schemas.microsoft.com/office/drawing/2014/main" id="{C49033BA-802B-9D4E-86E7-1DCABD90524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271736" y="3844862"/>
            <a:ext cx="3661002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28" name="Content Placeholder 2" descr="Content box">
            <a:extLst>
              <a:ext uri="{FF2B5EF4-FFF2-40B4-BE49-F238E27FC236}">
                <a16:creationId xmlns:a16="http://schemas.microsoft.com/office/drawing/2014/main" id="{12B41031-5953-1A41-9DB9-9AD4FADFC778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075612" y="3856869"/>
            <a:ext cx="3636387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56DA0C-D1BE-D54E-A66F-1F9B0DA3C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488980DE-7EE2-EB42-8EE8-3441272BA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5E7991D-0B78-C048-8751-2356A80F5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6F30593-54C3-7444-BD6C-62F7EBAC1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661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or statement – symb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50975" y="2489662"/>
            <a:ext cx="9290050" cy="1878676"/>
          </a:xfrm>
        </p:spPr>
        <p:txBody>
          <a:bodyPr anchor="ctr"/>
          <a:lstStyle>
            <a:lvl1pPr algn="ctr">
              <a:lnSpc>
                <a:spcPct val="110000"/>
              </a:lnSpc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Add Section title, quote or statement text </a:t>
            </a:r>
            <a:br>
              <a:rPr lang="en-US"/>
            </a:br>
            <a:r>
              <a:rPr lang="en-US"/>
              <a:t>2 lines max</a:t>
            </a:r>
            <a:endParaRPr lang="en-GB"/>
          </a:p>
        </p:txBody>
      </p:sp>
      <p:grpSp>
        <p:nvGrpSpPr>
          <p:cNvPr id="7" name="Group 6" descr="Large UAL brand colon symbol">
            <a:extLst>
              <a:ext uri="{FF2B5EF4-FFF2-40B4-BE49-F238E27FC236}">
                <a16:creationId xmlns:a16="http://schemas.microsoft.com/office/drawing/2014/main" id="{E4E37A13-D473-BA40-9527-A26177D3933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 userDrawn="1"/>
        </p:nvGrpSpPr>
        <p:grpSpPr>
          <a:xfrm>
            <a:off x="5156662" y="610986"/>
            <a:ext cx="1878676" cy="5636027"/>
            <a:chOff x="3429000" y="0"/>
            <a:chExt cx="2286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045CDF-EA93-134D-B504-A522F08E8F3D}"/>
                </a:ext>
              </a:extLst>
            </p:cNvPr>
            <p:cNvSpPr/>
            <p:nvPr userDrawn="1"/>
          </p:nvSpPr>
          <p:spPr>
            <a:xfrm>
              <a:off x="3429000" y="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AC84F8-E839-CA43-A60E-B83570C53937}"/>
                </a:ext>
              </a:extLst>
            </p:cNvPr>
            <p:cNvSpPr/>
            <p:nvPr userDrawn="1"/>
          </p:nvSpPr>
          <p:spPr>
            <a:xfrm>
              <a:off x="3429000" y="457200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1699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F6C17C8-51A5-284E-8E96-266EA704A3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000" y="509953"/>
            <a:ext cx="11232001" cy="6894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 dirty="0"/>
              <a:t>Full page image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0088D9D9-CB9E-2F46-A0E3-379EAB6216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2" descr="Text box with instruction on how to add a full slide image. Delete this box from slide">
            <a:extLst>
              <a:ext uri="{FF2B5EF4-FFF2-40B4-BE49-F238E27FC236}">
                <a16:creationId xmlns:a16="http://schemas.microsoft.com/office/drawing/2014/main" id="{78A0F6EB-7578-CC42-82B5-AFD3AB11FD8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1592263"/>
            <a:ext cx="5545138" cy="1393825"/>
          </a:xfrm>
          <a:solidFill>
            <a:schemeClr val="bg2"/>
          </a:solidFill>
        </p:spPr>
        <p:txBody>
          <a:bodyPr lIns="72000" tIns="72000" rIns="72000" bIns="72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32000" indent="0">
              <a:buNone/>
              <a:defRPr/>
            </a:lvl2pPr>
            <a:lvl3pPr marL="864000" indent="0">
              <a:buNone/>
              <a:defRPr/>
            </a:lvl3pPr>
            <a:lvl4pPr marL="0" indent="0">
              <a:buNone/>
              <a:defRPr/>
            </a:lvl4pPr>
            <a:lvl5pPr marL="432000" indent="0">
              <a:buNone/>
              <a:defRPr/>
            </a:lvl5pPr>
          </a:lstStyle>
          <a:p>
            <a:pPr lvl="0"/>
            <a:r>
              <a:rPr lang="en-US"/>
              <a:t>Use this slide for full slide images. </a:t>
            </a:r>
            <a:br>
              <a:rPr lang="en-US"/>
            </a:br>
            <a:r>
              <a:rPr lang="en-US"/>
              <a:t>Click on icon to add image. </a:t>
            </a:r>
            <a:br>
              <a:rPr lang="en-US"/>
            </a:br>
            <a:r>
              <a:rPr lang="en-US"/>
              <a:t>Delete this box.</a:t>
            </a:r>
            <a:endParaRPr lang="en-GB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A56B3E5-2915-B74A-AE0F-DBE0556C42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8467" y="6220048"/>
            <a:ext cx="2230339" cy="468000"/>
          </a:xfrm>
          <a:solidFill>
            <a:schemeClr val="bg1"/>
          </a:solidFill>
        </p:spPr>
        <p:txBody>
          <a:bodyPr anchor="ctr"/>
          <a:lstStyle>
            <a:lvl1pPr marL="0" indent="0">
              <a:buNone/>
              <a:defRPr sz="1800"/>
            </a:lvl1pPr>
            <a:lvl2pPr marL="432000" indent="0">
              <a:buFontTx/>
              <a:buNone/>
              <a:defRPr sz="1200"/>
            </a:lvl2pPr>
          </a:lstStyle>
          <a:p>
            <a:pPr lvl="1"/>
            <a:r>
              <a:rPr lang="en-US" dirty="0"/>
              <a:t> Image credit</a:t>
            </a:r>
            <a:br>
              <a:rPr lang="en-US" dirty="0"/>
            </a:br>
            <a:r>
              <a:rPr lang="en-US" dirty="0"/>
              <a:t> goes here</a:t>
            </a:r>
          </a:p>
        </p:txBody>
      </p:sp>
    </p:spTree>
    <p:extLst>
      <p:ext uri="{BB962C8B-B14F-4D97-AF65-F5344CB8AC3E}">
        <p14:creationId xmlns:p14="http://schemas.microsoft.com/office/powerpoint/2010/main" val="416929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– thank you and contact detai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76B8E08-0BB0-A44D-9A3F-7DF53AFD6D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592264"/>
            <a:ext cx="2699188" cy="435768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Thank you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6882B2-221E-724F-B8AA-2F0E5363E18D}"/>
              </a:ext>
            </a:extLst>
          </p:cNvPr>
          <p:cNvSpPr txBox="1"/>
          <p:nvPr userDrawn="1"/>
        </p:nvSpPr>
        <p:spPr>
          <a:xfrm>
            <a:off x="480291" y="5610903"/>
            <a:ext cx="11232284" cy="5159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2400" b="1" err="1">
                <a:solidFill>
                  <a:schemeClr val="bg1"/>
                </a:solidFill>
              </a:rPr>
              <a:t>arts.ac.uk</a:t>
            </a:r>
            <a:endParaRPr lang="en-US" sz="2400" b="1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991515-FC5A-7B45-B827-6D443E937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C27D944-9FDE-1C46-A24D-757614E0A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67" y="6160861"/>
            <a:ext cx="2311433" cy="52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51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 – dark grey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B353C-DCFB-A34A-8DF1-AD024339FD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92047F7-4CA0-5744-9AC1-E8B42A808F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601888"/>
            <a:ext cx="7452164" cy="43480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Add introduction text, chapter break or statement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38687-87A6-6F46-AAD1-EA4CFA931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8FA99CD-60B0-7C44-902D-A54371D18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67" y="6160861"/>
            <a:ext cx="2311433" cy="525520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FBEFAC4-F7AD-C24D-BE28-358262C77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algn="r"/>
            <a:r>
              <a:rPr lang="en-GB"/>
              <a:t>Presentation Title [To change text: Insert &gt; Header and Footer]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9F97D54-560C-9749-BD60-0BBA622B5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93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 – light gre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B353C-DCFB-A34A-8DF1-AD024339FD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ED10ED7-0D2C-2B42-B172-79A652121B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601888"/>
            <a:ext cx="7452164" cy="43480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introduction text, chapter break or statement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38687-87A6-6F46-AAD1-EA4CFA931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3E7FD9C-B2A9-AC4B-A9FE-0686D6AC7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7A17EA1-5116-8F40-8702-D94B6BF3A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408155-3457-2846-9BCF-11FB56DCF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097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F7DE77F0-5E8F-F445-AB32-F30736265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36DDD88-F5A8-0D44-B7D8-EAAB62AC4A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8388349" cy="4357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7768CFC-6AEF-D744-A23B-B3F7B1CC1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7F5ADFD-39E3-E643-8EE5-C924A226E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244053C-E493-6C4D-9CEF-16DB2081F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93710B7-7EB9-FA45-A0FE-45B364844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4224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4C29ADA-2C74-8848-9D73-1968630AA9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380B404-1F62-4A41-813F-C9C69982E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11232573" cy="4357686"/>
          </a:xfrm>
        </p:spPr>
        <p:txBody>
          <a:bodyPr numCol="2" spcCol="720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99F18A-DC93-8D43-B5EA-B3DEB27CA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A054028-703C-3542-A5B2-94B4FC73C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6999A4BE-B528-B04B-85B9-C6C54914F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F507F58-E567-5F48-A2BB-D93CE6CA1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8798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4C29ADA-2C74-8848-9D73-1968630AA9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380B404-1F62-4A41-813F-C9C69982E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11232573" cy="4357686"/>
          </a:xfrm>
        </p:spPr>
        <p:txBody>
          <a:bodyPr numCol="3" spcCol="360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432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6CFDA8-D52D-404B-9F32-67F3F898B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317D0C7-1A24-284B-A267-563D73DBA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1CFFB53-9114-8B44-A6EB-A212D0D24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29C99F5-47F2-ED4E-A070-12B5B7C3C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3970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68EFA127-AF66-DF47-AE0A-5AE59DEEA3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BF9F6A-185E-D049-AB08-15D7583E12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5520573" cy="4357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Content Placeholder 11" descr="Add chart, table or image here">
            <a:extLst>
              <a:ext uri="{FF2B5EF4-FFF2-40B4-BE49-F238E27FC236}">
                <a16:creationId xmlns:a16="http://schemas.microsoft.com/office/drawing/2014/main" id="{A6E03B43-8C85-3146-B22E-4FD9A082F70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91251" y="1592262"/>
            <a:ext cx="5520267" cy="435768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chart/table/photo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DD6696-3FA5-8E4E-B7A1-26C67A1C9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1F1BEC03-7B38-3D42-81F5-9CC4A2A82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0C3FEA33-AC9B-6043-9DDD-CE162D572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8FE6DA1-D5C2-9742-9034-655CED407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6931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DE77F893-67C0-CE4F-A59D-E2C0A7A456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F15A368-1733-764C-B16B-70BDFCDA4C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998" y="1602535"/>
            <a:ext cx="6479602" cy="434741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Picture Placeholder 3" descr="Add image here"/>
          <p:cNvSpPr>
            <a:spLocks noGrp="1"/>
          </p:cNvSpPr>
          <p:nvPr>
            <p:ph type="pic" sz="quarter" idx="10"/>
          </p:nvPr>
        </p:nvSpPr>
        <p:spPr>
          <a:xfrm>
            <a:off x="8075613" y="1602536"/>
            <a:ext cx="3636387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3" descr="Add image here or remove placeholder box if not required">
            <a:extLst>
              <a:ext uri="{FF2B5EF4-FFF2-40B4-BE49-F238E27FC236}">
                <a16:creationId xmlns:a16="http://schemas.microsoft.com/office/drawing/2014/main" id="{856F6CC8-311C-B64C-8916-5A1222AAACF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75613" y="3843729"/>
            <a:ext cx="3636000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1FF65-03E8-8A49-B200-30B7E9B5F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DF28AEA-385F-9043-AE4C-DAEF90A5C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0" y="6152044"/>
            <a:ext cx="2317518" cy="530207"/>
          </a:xfrm>
          <a:prstGeom prst="rect">
            <a:avLst/>
          </a:prstGeom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3FCB8051-DAAA-514B-972B-6B1708BD2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848389-282B-0C4B-90ED-D81CEE670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9530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8353D-46A7-2448-89A2-82D8D5FD3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509953"/>
            <a:ext cx="11232001" cy="6894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5E140-9D5F-0646-BC1E-1FBC73E96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0575" y="1597880"/>
            <a:ext cx="11232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2AE4E-44FE-7E4B-AF1A-860913C2F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49DCB-2F53-A44C-9480-CDBE29F0F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</p:spTree>
    <p:extLst>
      <p:ext uri="{BB962C8B-B14F-4D97-AF65-F5344CB8AC3E}">
        <p14:creationId xmlns:p14="http://schemas.microsoft.com/office/powerpoint/2010/main" val="31871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098" r:id="rId2"/>
    <p:sldLayoutId id="2147484093" r:id="rId3"/>
    <p:sldLayoutId id="2147484176" r:id="rId4"/>
    <p:sldLayoutId id="2147484175" r:id="rId5"/>
    <p:sldLayoutId id="2147484073" r:id="rId6"/>
    <p:sldLayoutId id="2147484177" r:id="rId7"/>
    <p:sldLayoutId id="2147484174" r:id="rId8"/>
    <p:sldLayoutId id="2147484094" r:id="rId9"/>
    <p:sldLayoutId id="2147484062" r:id="rId10"/>
    <p:sldLayoutId id="2147484095" r:id="rId11"/>
    <p:sldLayoutId id="2147484182" r:id="rId12"/>
    <p:sldLayoutId id="2147484178" r:id="rId13"/>
    <p:sldLayoutId id="2147484179" r:id="rId14"/>
    <p:sldLayoutId id="2147484180" r:id="rId15"/>
    <p:sldLayoutId id="2147484181" r:id="rId16"/>
    <p:sldLayoutId id="2147484074" r:id="rId17"/>
    <p:sldLayoutId id="2147484075" r:id="rId18"/>
    <p:sldLayoutId id="2147484097" r:id="rId19"/>
    <p:sldLayoutId id="2147484082" r:id="rId20"/>
    <p:sldLayoutId id="2147484173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spc="-1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tx1"/>
        </a:buClr>
        <a:buSzPct val="80000"/>
        <a:buFont typeface="Wingdings 2" panose="05020102010507070707" pitchFamily="18" charset="2"/>
        <a:buChar char="¢"/>
        <a:tabLst/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1pPr>
      <a:lvl2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>
          <a:schemeClr val="tx1"/>
        </a:buClr>
        <a:buSzPct val="80000"/>
        <a:buFont typeface="Wingdings 2" panose="05020102010507070707" pitchFamily="18" charset="2"/>
        <a:buChar char="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Tx/>
        <a:buSzPct val="80000"/>
        <a:buFont typeface="Wingdings 2" panose="05020102010507070707" pitchFamily="18" charset="2"/>
        <a:buChar char="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¢"/>
        <a:tabLst/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¢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£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6pPr>
      <a:lvl7pPr marL="432000" indent="-432000" algn="l" defTabSz="126000" rtl="0" eaLnBrk="1" latinLnBrk="0" hangingPunct="1">
        <a:lnSpc>
          <a:spcPct val="110000"/>
        </a:lnSpc>
        <a:spcBef>
          <a:spcPts val="0"/>
        </a:spcBef>
        <a:buFont typeface="+mj-lt"/>
        <a:buAutoNum type="arabicPeriod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260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tabLst>
          <a:tab pos="126000" algn="l"/>
        </a:tabLst>
        <a:defRPr sz="2400" b="1" kern="1200" spc="-1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260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pos="302" userDrawn="1">
          <p15:clr>
            <a:srgbClr val="F26B43"/>
          </p15:clr>
        </p15:guide>
        <p15:guide id="5" pos="824" userDrawn="1">
          <p15:clr>
            <a:srgbClr val="F26B43"/>
          </p15:clr>
        </p15:guide>
        <p15:guide id="6" pos="914" userDrawn="1">
          <p15:clr>
            <a:srgbClr val="F26B43"/>
          </p15:clr>
        </p15:guide>
        <p15:guide id="7" pos="1413" userDrawn="1">
          <p15:clr>
            <a:srgbClr val="F26B43"/>
          </p15:clr>
        </p15:guide>
        <p15:guide id="8" pos="1504" userDrawn="1">
          <p15:clr>
            <a:srgbClr val="F26B43"/>
          </p15:clr>
        </p15:guide>
        <p15:guide id="9" pos="2003" userDrawn="1">
          <p15:clr>
            <a:srgbClr val="F26B43"/>
          </p15:clr>
        </p15:guide>
        <p15:guide id="10" pos="2094" userDrawn="1">
          <p15:clr>
            <a:srgbClr val="F26B43"/>
          </p15:clr>
        </p15:guide>
        <p15:guide id="11" pos="2593" userDrawn="1">
          <p15:clr>
            <a:srgbClr val="F26B43"/>
          </p15:clr>
        </p15:guide>
        <p15:guide id="12" pos="2683" userDrawn="1">
          <p15:clr>
            <a:srgbClr val="F26B43"/>
          </p15:clr>
        </p15:guide>
        <p15:guide id="13" pos="3205" userDrawn="1">
          <p15:clr>
            <a:srgbClr val="F26B43"/>
          </p15:clr>
        </p15:guide>
        <p15:guide id="14" pos="3296" userDrawn="1">
          <p15:clr>
            <a:srgbClr val="F26B43"/>
          </p15:clr>
        </p15:guide>
        <p15:guide id="15" pos="3795" userDrawn="1">
          <p15:clr>
            <a:srgbClr val="F26B43"/>
          </p15:clr>
        </p15:guide>
        <p15:guide id="16" pos="3885" userDrawn="1">
          <p15:clr>
            <a:srgbClr val="F26B43"/>
          </p15:clr>
        </p15:guide>
        <p15:guide id="17" pos="4384" userDrawn="1">
          <p15:clr>
            <a:srgbClr val="F26B43"/>
          </p15:clr>
        </p15:guide>
        <p15:guide id="18" pos="4475" userDrawn="1">
          <p15:clr>
            <a:srgbClr val="F26B43"/>
          </p15:clr>
        </p15:guide>
        <p15:guide id="19" pos="4997" userDrawn="1">
          <p15:clr>
            <a:srgbClr val="F26B43"/>
          </p15:clr>
        </p15:guide>
        <p15:guide id="20" pos="5087" userDrawn="1">
          <p15:clr>
            <a:srgbClr val="F26B43"/>
          </p15:clr>
        </p15:guide>
        <p15:guide id="21" pos="5586" userDrawn="1">
          <p15:clr>
            <a:srgbClr val="F26B43"/>
          </p15:clr>
        </p15:guide>
        <p15:guide id="22" pos="5677" userDrawn="1">
          <p15:clr>
            <a:srgbClr val="F26B43"/>
          </p15:clr>
        </p15:guide>
        <p15:guide id="23" pos="6176" userDrawn="1">
          <p15:clr>
            <a:srgbClr val="F26B43"/>
          </p15:clr>
        </p15:guide>
        <p15:guide id="24" pos="6267" userDrawn="1">
          <p15:clr>
            <a:srgbClr val="F26B43"/>
          </p15:clr>
        </p15:guide>
        <p15:guide id="25" pos="6766" userDrawn="1">
          <p15:clr>
            <a:srgbClr val="F26B43"/>
          </p15:clr>
        </p15:guide>
        <p15:guide id="26" pos="6856" userDrawn="1">
          <p15:clr>
            <a:srgbClr val="F26B43"/>
          </p15:clr>
        </p15:guide>
        <p15:guide id="27" orient="horz" pos="1003" userDrawn="1">
          <p15:clr>
            <a:srgbClr val="F26B43"/>
          </p15:clr>
        </p15:guide>
        <p15:guide id="28" orient="horz" pos="3748" userDrawn="1">
          <p15:clr>
            <a:srgbClr val="F26B43"/>
          </p15:clr>
        </p15:guide>
        <p15:guide id="29" orient="horz" pos="686" userDrawn="1">
          <p15:clr>
            <a:srgbClr val="F26B43"/>
          </p15:clr>
        </p15:guide>
        <p15:guide id="30" orient="horz" pos="4156" userDrawn="1">
          <p15:clr>
            <a:srgbClr val="F26B43"/>
          </p15:clr>
        </p15:guide>
        <p15:guide id="31" orient="horz" pos="2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ts.ac.uk/students/help-and-support-for-students/tell-someone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0C226-C8F3-4DBE-969F-66B866BB7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LCF East Bank Student</a:t>
            </a:r>
            <a:br>
              <a:rPr lang="en-GB" dirty="0"/>
            </a:br>
            <a:r>
              <a:rPr lang="en-GB" dirty="0"/>
              <a:t>Health and Safety Induction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46647-EF95-4665-8FE1-31FBC02423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4260357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5605-35D0-1547-AC62-745D2EAA6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Welfare Facilities</a:t>
            </a:r>
          </a:p>
        </p:txBody>
      </p:sp>
    </p:spTree>
    <p:extLst>
      <p:ext uri="{BB962C8B-B14F-4D97-AF65-F5344CB8AC3E}">
        <p14:creationId xmlns:p14="http://schemas.microsoft.com/office/powerpoint/2010/main" val="38895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Welfare Facilities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D80581D-3012-4547-BCBB-2CF357DF70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Toilets on each level</a:t>
            </a:r>
          </a:p>
          <a:p>
            <a:pPr>
              <a:lnSpc>
                <a:spcPct val="150000"/>
              </a:lnSpc>
            </a:pPr>
            <a:r>
              <a:rPr lang="en-GB" dirty="0"/>
              <a:t>Drinking water</a:t>
            </a:r>
          </a:p>
          <a:p>
            <a:pPr>
              <a:lnSpc>
                <a:spcPct val="150000"/>
              </a:lnSpc>
            </a:pPr>
            <a:r>
              <a:rPr lang="en-GB" dirty="0"/>
              <a:t>Quiet rooms and Multi faith room on tenth floor</a:t>
            </a:r>
          </a:p>
          <a:p>
            <a:pPr>
              <a:lnSpc>
                <a:spcPct val="150000"/>
              </a:lnSpc>
            </a:pPr>
            <a:r>
              <a:rPr lang="en-GB" dirty="0"/>
              <a:t>Café on ground floor and canteen on tenth floor</a:t>
            </a:r>
          </a:p>
          <a:p>
            <a:pPr>
              <a:lnSpc>
                <a:spcPct val="150000"/>
              </a:lnSpc>
            </a:pPr>
            <a:r>
              <a:rPr lang="en-GB" dirty="0"/>
              <a:t>Safe bike storage on lower ground and showers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11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BD71418-95CB-4B45-0A67-67176B09F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5D3D85-4D67-4D96-38AB-429DDCFE7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358" y="2562111"/>
            <a:ext cx="2266642" cy="30179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C4A60A-AF90-6766-0B81-6FAD13F65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872" y="2180617"/>
            <a:ext cx="2266642" cy="226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661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5605-35D0-1547-AC62-745D2EAA6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Accidents, Incidents &amp; Near misses</a:t>
            </a:r>
          </a:p>
        </p:txBody>
      </p:sp>
    </p:spTree>
    <p:extLst>
      <p:ext uri="{BB962C8B-B14F-4D97-AF65-F5344CB8AC3E}">
        <p14:creationId xmlns:p14="http://schemas.microsoft.com/office/powerpoint/2010/main" val="2345523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Accident, Incidents &amp; Near misses	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D80581D-3012-4547-BCBB-2CF357DF70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Let your course leader, tutor or a member of staff know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Report accidents, incidents, near misses and health and safety concerns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Confidential reporting facility (</a:t>
            </a:r>
            <a:r>
              <a:rPr lang="en-GB" sz="24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Tell Someone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which can be used for this purpose.</a:t>
            </a: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13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472C48F3-7DEA-957A-B28E-78477981D3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</p:spTree>
    <p:extLst>
      <p:ext uri="{BB962C8B-B14F-4D97-AF65-F5344CB8AC3E}">
        <p14:creationId xmlns:p14="http://schemas.microsoft.com/office/powerpoint/2010/main" val="2579658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5605-35D0-1547-AC62-745D2EAA6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First Aid </a:t>
            </a:r>
          </a:p>
        </p:txBody>
      </p:sp>
    </p:spTree>
    <p:extLst>
      <p:ext uri="{BB962C8B-B14F-4D97-AF65-F5344CB8AC3E}">
        <p14:creationId xmlns:p14="http://schemas.microsoft.com/office/powerpoint/2010/main" val="419299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First Aid 	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D80581D-3012-4547-BCBB-2CF357DF70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575" y="1566863"/>
            <a:ext cx="7749025" cy="4152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There are trained First Aiders - call down to reception </a:t>
            </a:r>
            <a:endParaRPr lang="en-GB" strike="sngStrike" dirty="0"/>
          </a:p>
          <a:p>
            <a:pPr>
              <a:lnSpc>
                <a:spcPct val="150000"/>
              </a:lnSpc>
            </a:pPr>
            <a:r>
              <a:rPr lang="en-GB" dirty="0"/>
              <a:t>First Aid boxes are located on each level </a:t>
            </a:r>
            <a:endParaRPr lang="en-GB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/>
              <a:t>Defibrillator (AED) – main reception</a:t>
            </a:r>
          </a:p>
          <a:p>
            <a:pPr>
              <a:lnSpc>
                <a:spcPct val="150000"/>
              </a:lnSpc>
            </a:pPr>
            <a:r>
              <a:rPr lang="en-GB" dirty="0"/>
              <a:t>Medical room (First Aid room) is on Lower ground mezzanine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15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E7C6360-8F47-737B-E598-F608A8E39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CC55BB-66A2-FF41-D98D-48E58CD81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0332" y="2311880"/>
            <a:ext cx="2969168" cy="197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47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5605-35D0-1547-AC62-745D2EAA6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Fire Safety</a:t>
            </a:r>
          </a:p>
        </p:txBody>
      </p:sp>
    </p:spTree>
    <p:extLst>
      <p:ext uri="{BB962C8B-B14F-4D97-AF65-F5344CB8AC3E}">
        <p14:creationId xmlns:p14="http://schemas.microsoft.com/office/powerpoint/2010/main" val="257873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Fire Safety Reminders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A840A-F207-AA41-BE92-868271D75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Day One Readiness Health and Safety Induction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17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C677ADA-D73A-FB52-B5BC-EF03E22159CD}"/>
              </a:ext>
            </a:extLst>
          </p:cNvPr>
          <p:cNvSpPr txBox="1">
            <a:spLocks/>
          </p:cNvSpPr>
          <p:nvPr/>
        </p:nvSpPr>
        <p:spPr>
          <a:xfrm>
            <a:off x="480575" y="1502479"/>
            <a:ext cx="10643529" cy="485387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432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¢"/>
              <a:tabLst/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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Tx/>
              <a:buSzPct val="80000"/>
              <a:buFont typeface="Wingdings 2" panose="05020102010507070707" pitchFamily="18" charset="2"/>
              <a:buChar char="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¢"/>
              <a:tabLst/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¢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£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2000" indent="-432000" algn="l" defTabSz="126000" rtl="0" eaLnBrk="1" latinLnBrk="0" hangingPunct="1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1260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26000" algn="l"/>
              </a:tabLst>
              <a:defRPr sz="2400" b="1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1260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26000" algn="l"/>
              </a:tabLst>
              <a:defRPr sz="2400" kern="1200" spc="-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431800">
              <a:lnSpc>
                <a:spcPct val="150000"/>
              </a:lnSpc>
            </a:pPr>
            <a:r>
              <a:rPr lang="en-GB" dirty="0"/>
              <a:t>Non-smoking site including e-cigarettes and vaping you must go off site away from the building to smoke  </a:t>
            </a:r>
            <a:endParaRPr lang="en-GB" dirty="0">
              <a:cs typeface="Arial"/>
            </a:endParaRPr>
          </a:p>
          <a:p>
            <a:pPr marL="431800" indent="-431800">
              <a:lnSpc>
                <a:spcPct val="150000"/>
              </a:lnSpc>
            </a:pPr>
            <a:r>
              <a:rPr lang="en-GB" dirty="0"/>
              <a:t>Maintain good housekeeping and remove all waste</a:t>
            </a:r>
            <a:endParaRPr lang="en-GB" dirty="0">
              <a:cs typeface="Arial"/>
            </a:endParaRPr>
          </a:p>
          <a:p>
            <a:pPr marL="431800" indent="-431800">
              <a:lnSpc>
                <a:spcPct val="150000"/>
              </a:lnSpc>
            </a:pPr>
            <a:r>
              <a:rPr lang="en-GB" dirty="0"/>
              <a:t>Fire doors should not be wedged open </a:t>
            </a:r>
            <a:endParaRPr lang="en-GB" dirty="0">
              <a:cs typeface="Arial"/>
            </a:endParaRPr>
          </a:p>
          <a:p>
            <a:pPr marL="431800" indent="-431800">
              <a:lnSpc>
                <a:spcPct val="150000"/>
              </a:lnSpc>
            </a:pPr>
            <a:r>
              <a:rPr lang="en-GB" dirty="0"/>
              <a:t>Keep escape routes clear</a:t>
            </a:r>
            <a:endParaRPr lang="en-GB" dirty="0">
              <a:cs typeface="Arial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sz="2800" dirty="0">
              <a:cs typeface="Arial"/>
            </a:endParaRPr>
          </a:p>
          <a:p>
            <a:pPr marL="431800" indent="-431800">
              <a:lnSpc>
                <a:spcPct val="150000"/>
              </a:lnSpc>
            </a:pPr>
            <a:endParaRPr lang="en-GB" sz="2800" dirty="0">
              <a:cs typeface="Arial"/>
            </a:endParaRPr>
          </a:p>
          <a:p>
            <a:pPr marL="431800" indent="-431800">
              <a:lnSpc>
                <a:spcPct val="150000"/>
              </a:lnSpc>
            </a:pPr>
            <a:endParaRPr lang="en-GB"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7147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Fire Safety Reminders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A840A-F207-AA41-BE92-868271D75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18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97AE96-E93B-0889-01C7-C058381029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575" y="1308365"/>
            <a:ext cx="8999855" cy="4272926"/>
          </a:xfrm>
        </p:spPr>
        <p:txBody>
          <a:bodyPr/>
          <a:lstStyle/>
          <a:p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Weekly fire alarm testing will take place every Tuesday.  Signs will be displayed to confirm </a:t>
            </a:r>
            <a:r>
              <a:rPr lang="en-GB"/>
              <a:t>the time – 10:00 or 14:00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There will be planned fire drills once a term to enable all to practice evacuation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449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Fire Safety 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A840A-F207-AA41-BE92-868271D75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19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97AE96-E93B-0889-01C7-C058381029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7" y="1794293"/>
            <a:ext cx="8121110" cy="415565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discover a fire or one is reported to you: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Activate fire alarm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(if not already sounding) 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pushing the</a:t>
            </a:r>
            <a:r>
              <a:rPr lang="en-GB" sz="24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 glass call point located in lift lobbies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206C86-0599-BD62-1A4D-99A35FDF9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839" y="3429000"/>
            <a:ext cx="2302647" cy="220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38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Welcome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D80581D-3012-4547-BCBB-2CF357DF70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8867774" cy="4283604"/>
          </a:xfrm>
        </p:spPr>
        <p:txBody>
          <a:bodyPr/>
          <a:lstStyle/>
          <a:p>
            <a:pPr marR="0" algn="l" rtl="0">
              <a:lnSpc>
                <a:spcPct val="150000"/>
              </a:lnSpc>
            </a:pPr>
            <a:r>
              <a:rPr lang="en-GB" b="0" i="0" u="none" strike="noStrike" baseline="0" dirty="0">
                <a:latin typeface="Arial" panose="020B0604020202020204" pitchFamily="34" charset="0"/>
              </a:rPr>
              <a:t>At UAL your safety matters to us</a:t>
            </a:r>
            <a:endParaRPr lang="en-US" b="0" i="0" u="none" strike="noStrike" baseline="0" dirty="0">
              <a:latin typeface="Arial" panose="020B0604020202020204" pitchFamily="34" charset="0"/>
            </a:endParaRPr>
          </a:p>
          <a:p>
            <a:pPr marR="0" algn="l" rtl="0">
              <a:lnSpc>
                <a:spcPct val="150000"/>
              </a:lnSpc>
            </a:pPr>
            <a:r>
              <a:rPr lang="en-GB" b="0" i="0" u="none" strike="noStrike" baseline="0" dirty="0">
                <a:latin typeface="Arial" panose="020B0604020202020204" pitchFamily="34" charset="0"/>
              </a:rPr>
              <a:t>Keeping safe at all times will help whilst on your creative learning journey at UAL and in your future career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A840A-F207-AA41-BE92-868271D75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2</a:t>
            </a:fld>
            <a:r>
              <a:rPr lang="en-GB"/>
              <a:t> 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CC59DE-D444-D68B-489E-09DA66EC62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96" y="3064492"/>
            <a:ext cx="2867314" cy="269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153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Fire Safety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20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97AE96-E93B-0889-01C7-C058381029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44128"/>
            <a:ext cx="6516597" cy="428093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On hearing the Fire Alarm</a:t>
            </a:r>
          </a:p>
          <a:p>
            <a:pPr>
              <a:lnSpc>
                <a:spcPct val="150000"/>
              </a:lnSpc>
            </a:pPr>
            <a:r>
              <a:rPr lang="en-GB" dirty="0"/>
              <a:t>Leave immediately following the fire exit signs using nearest escape route</a:t>
            </a:r>
          </a:p>
          <a:p>
            <a:pPr>
              <a:lnSpc>
                <a:spcPct val="150000"/>
              </a:lnSpc>
            </a:pPr>
            <a:r>
              <a:rPr lang="en-GB" dirty="0"/>
              <a:t>Leave all items behind</a:t>
            </a:r>
          </a:p>
          <a:p>
            <a:pPr>
              <a:lnSpc>
                <a:spcPct val="150000"/>
              </a:lnSpc>
            </a:pPr>
            <a:r>
              <a:rPr lang="en-GB" dirty="0"/>
              <a:t>Move away from building for a minimum of 20 minutes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29433C2-DDAB-3D46-C98E-B15836381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3CB3F2-A7CA-7BAD-A8A2-DACB94AA2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3831" y="2001329"/>
            <a:ext cx="3536222" cy="197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793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Fire Safety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21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97AE96-E93B-0889-01C7-C058381029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7" y="1592264"/>
            <a:ext cx="8155616" cy="38596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Do not fight the fire </a:t>
            </a:r>
          </a:p>
          <a:p>
            <a:pPr>
              <a:lnSpc>
                <a:spcPct val="150000"/>
              </a:lnSpc>
            </a:pPr>
            <a:r>
              <a:rPr lang="en-GB" dirty="0"/>
              <a:t>If you require assistance to evacuate go to refuge area located in stair core  </a:t>
            </a:r>
          </a:p>
          <a:p>
            <a:pPr>
              <a:lnSpc>
                <a:spcPct val="150000"/>
              </a:lnSpc>
            </a:pPr>
            <a:r>
              <a:rPr lang="en-GB" dirty="0"/>
              <a:t>Use the Emergency Voice Control (EVC) system to contact the Fire Command Centre for help with evacuation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DD1D969-2997-72FE-3DA8-CBAF27E2D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73F86642-0DCE-DB2E-E5B4-0C00D01FD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868" y="3500576"/>
            <a:ext cx="2815087" cy="211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328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Fire Safety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22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97AE96-E93B-0889-01C7-C058381029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575" y="1520545"/>
            <a:ext cx="10500851" cy="437129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2"/>
                </a:solidFill>
              </a:rPr>
              <a:t>A digital messaging alert system is installed to receive notification that the fire alarm has been activated via your mobile phone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2"/>
                </a:solidFill>
              </a:rPr>
              <a:t>If required, then text message “UAL </a:t>
            </a:r>
            <a:r>
              <a:rPr lang="en-GB" dirty="0" err="1">
                <a:solidFill>
                  <a:schemeClr val="bg2"/>
                </a:solidFill>
              </a:rPr>
              <a:t>xxxxx</a:t>
            </a:r>
            <a:r>
              <a:rPr lang="en-GB" dirty="0">
                <a:solidFill>
                  <a:schemeClr val="bg2"/>
                </a:solidFill>
              </a:rPr>
              <a:t>” should be sent to 07860 000000 to register your mobile details and begin receiving notifications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2B35C9E-838F-2180-0E6C-9EB8CF87A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</p:spTree>
    <p:extLst>
      <p:ext uri="{BB962C8B-B14F-4D97-AF65-F5344CB8AC3E}">
        <p14:creationId xmlns:p14="http://schemas.microsoft.com/office/powerpoint/2010/main" val="2239926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Fire Safety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23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97AE96-E93B-0889-01C7-C058381029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576" y="1520544"/>
            <a:ext cx="9543318" cy="44316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If you require additional support with evacuation please speak to your course leader to identify if a Personal Emergency Evacuation Plan (PEEP) is required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2B35C9E-838F-2180-0E6C-9EB8CF87A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</p:spTree>
    <p:extLst>
      <p:ext uri="{BB962C8B-B14F-4D97-AF65-F5344CB8AC3E}">
        <p14:creationId xmlns:p14="http://schemas.microsoft.com/office/powerpoint/2010/main" val="2714116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450E7-DBE7-9A46-8F07-68EFBC2B1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?</a:t>
            </a:r>
          </a:p>
        </p:txBody>
      </p:sp>
    </p:spTree>
    <p:extLst>
      <p:ext uri="{BB962C8B-B14F-4D97-AF65-F5344CB8AC3E}">
        <p14:creationId xmlns:p14="http://schemas.microsoft.com/office/powerpoint/2010/main" val="3371588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E2D1300-D16D-4E4F-AAA6-83C51A820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8390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450E7-DBE7-9A46-8F07-68EFBC2B1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50610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D80581D-3012-4547-BCBB-2CF357DF70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575" y="1439937"/>
            <a:ext cx="8388349" cy="43576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Student responsibilities  </a:t>
            </a:r>
          </a:p>
          <a:p>
            <a:pPr>
              <a:lnSpc>
                <a:spcPct val="150000"/>
              </a:lnSpc>
            </a:pPr>
            <a:r>
              <a:rPr lang="en-GB" dirty="0"/>
              <a:t>Sources of Health and Safety information </a:t>
            </a:r>
          </a:p>
          <a:p>
            <a:pPr>
              <a:lnSpc>
                <a:spcPct val="150000"/>
              </a:lnSpc>
            </a:pPr>
            <a:r>
              <a:rPr lang="en-GB" dirty="0"/>
              <a:t>Provision of Welfare Facilities and First Aid </a:t>
            </a:r>
          </a:p>
          <a:p>
            <a:pPr>
              <a:lnSpc>
                <a:spcPct val="150000"/>
              </a:lnSpc>
            </a:pPr>
            <a:r>
              <a:rPr lang="en-GB" dirty="0"/>
              <a:t>Action to take in event of accidents, incidents, near misses</a:t>
            </a:r>
          </a:p>
          <a:p>
            <a:pPr>
              <a:lnSpc>
                <a:spcPct val="150000"/>
              </a:lnSpc>
            </a:pPr>
            <a:r>
              <a:rPr lang="en-GB" dirty="0"/>
              <a:t>First Aid provisions</a:t>
            </a:r>
          </a:p>
          <a:p>
            <a:pPr>
              <a:lnSpc>
                <a:spcPct val="150000"/>
              </a:lnSpc>
            </a:pPr>
            <a:r>
              <a:rPr lang="en-GB" dirty="0"/>
              <a:t>Fire Safety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4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4A66DD0-CE2C-CAE4-6404-9CE7DF347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</p:spTree>
    <p:extLst>
      <p:ext uri="{BB962C8B-B14F-4D97-AF65-F5344CB8AC3E}">
        <p14:creationId xmlns:p14="http://schemas.microsoft.com/office/powerpoint/2010/main" val="160441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450E7-DBE7-9A46-8F07-68EFBC2B1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Responsibilities </a:t>
            </a:r>
          </a:p>
        </p:txBody>
      </p:sp>
    </p:spTree>
    <p:extLst>
      <p:ext uri="{BB962C8B-B14F-4D97-AF65-F5344CB8AC3E}">
        <p14:creationId xmlns:p14="http://schemas.microsoft.com/office/powerpoint/2010/main" val="195176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Student Responsibilities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D80581D-3012-4547-BCBB-2CF357DF70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2"/>
            <a:ext cx="10070041" cy="4376737"/>
          </a:xfrm>
        </p:spPr>
        <p:txBody>
          <a:bodyPr vert="horz" lIns="0" tIns="0" rIns="0" bIns="0" rtlCol="0" anchor="t">
            <a:noAutofit/>
          </a:bodyPr>
          <a:lstStyle/>
          <a:p>
            <a:pPr marL="431800" indent="-431800">
              <a:lnSpc>
                <a:spcPct val="150000"/>
              </a:lnSpc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ttend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general 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health and safety induction training</a:t>
            </a: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lvl="1" indent="-431800">
              <a:lnSpc>
                <a:spcPct val="150000"/>
              </a:lnSpc>
              <a:spcAft>
                <a:spcPts val="600"/>
              </a:spcAft>
              <a:buFont typeface="Wingdings 2" panose="05020102010507070707" pitchFamily="18" charset="2"/>
              <a:buChar char="¢"/>
              <a:tabLst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Complete health and safety training specific to your course</a:t>
            </a:r>
          </a:p>
          <a:p>
            <a:pPr marL="431800" lvl="1" indent="-431800">
              <a:lnSpc>
                <a:spcPct val="150000"/>
              </a:lnSpc>
              <a:spcAft>
                <a:spcPts val="600"/>
              </a:spcAft>
              <a:buFont typeface="Wingdings 2" panose="05020102010507070707" pitchFamily="18" charset="2"/>
              <a:buChar char="¢"/>
              <a:tabLst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Follow health and safety rules while you are on campus covered in Health and Safety inductions and training, and signs, posters, notices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6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88020F4-32C1-7BD2-145B-3A81C0D4A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</p:spTree>
    <p:extLst>
      <p:ext uri="{BB962C8B-B14F-4D97-AF65-F5344CB8AC3E}">
        <p14:creationId xmlns:p14="http://schemas.microsoft.com/office/powerpoint/2010/main" val="1889524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450E7-DBE7-9A46-8F07-68EFBC2B1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and Safety Information </a:t>
            </a:r>
          </a:p>
        </p:txBody>
      </p:sp>
    </p:spTree>
    <p:extLst>
      <p:ext uri="{BB962C8B-B14F-4D97-AF65-F5344CB8AC3E}">
        <p14:creationId xmlns:p14="http://schemas.microsoft.com/office/powerpoint/2010/main" val="294379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Health and Safety Information 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D80581D-3012-4547-BCBB-2CF357DF70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32000" lvl="4"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Health and Safety Induction</a:t>
            </a:r>
          </a:p>
          <a:p>
            <a:pPr marL="432000" lvl="4"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Big Welcome videos</a:t>
            </a:r>
          </a:p>
          <a:p>
            <a:pPr marL="432000" lvl="4"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Student handbook</a:t>
            </a:r>
          </a:p>
          <a:p>
            <a:pPr marL="432000" lvl="4">
              <a:lnSpc>
                <a:spcPct val="150000"/>
              </a:lnSpc>
              <a:spcAft>
                <a:spcPts val="1200"/>
              </a:spcAft>
            </a:pPr>
            <a:r>
              <a:rPr lang="en-GB" dirty="0"/>
              <a:t>Course based</a:t>
            </a:r>
          </a:p>
          <a:p>
            <a:pPr marL="432000" lvl="4">
              <a:spcAft>
                <a:spcPts val="1200"/>
              </a:spcAft>
            </a:pP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8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E351B19-8191-3996-DB91-9634D5649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</p:spTree>
    <p:extLst>
      <p:ext uri="{BB962C8B-B14F-4D97-AF65-F5344CB8AC3E}">
        <p14:creationId xmlns:p14="http://schemas.microsoft.com/office/powerpoint/2010/main" val="3299271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8AC21-0B41-EF43-AE87-22881FB00C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Additional Health and Safety Information 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D80581D-3012-4547-BCBB-2CF357DF70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575" y="1445614"/>
            <a:ext cx="10129307" cy="423280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Specific inductions and signage, posters, notices</a:t>
            </a:r>
          </a:p>
          <a:p>
            <a:pPr>
              <a:lnSpc>
                <a:spcPct val="150000"/>
              </a:lnSpc>
            </a:pPr>
            <a:r>
              <a:rPr lang="en-GB" dirty="0"/>
              <a:t>Fire safety information </a:t>
            </a:r>
          </a:p>
          <a:p>
            <a:pPr>
              <a:lnSpc>
                <a:spcPct val="150000"/>
              </a:lnSpc>
            </a:pPr>
            <a:r>
              <a:rPr lang="en-GB" dirty="0"/>
              <a:t>Studios and workshops for the use of the area, equipment, machinery, chemicals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Guidance </a:t>
            </a:r>
          </a:p>
          <a:p>
            <a:pPr>
              <a:lnSpc>
                <a:spcPct val="150000"/>
              </a:lnSpc>
            </a:pPr>
            <a:r>
              <a:rPr lang="en-GB" dirty="0"/>
              <a:t>Shows and events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Information can also be accessed via UAL website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B5AE3A-8B1D-1D40-B0C6-BA02B4AB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9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77D6E86-6FA1-ABCA-FA8A-3017DBCF8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5" y="6356351"/>
            <a:ext cx="7411068" cy="365125"/>
          </a:xfrm>
        </p:spPr>
        <p:txBody>
          <a:bodyPr/>
          <a:lstStyle/>
          <a:p>
            <a:pPr algn="r"/>
            <a:r>
              <a:rPr lang="en-GB" dirty="0"/>
              <a:t>LCF East Bank Student Health and Safety Induction</a:t>
            </a:r>
          </a:p>
        </p:txBody>
      </p:sp>
    </p:spTree>
    <p:extLst>
      <p:ext uri="{BB962C8B-B14F-4D97-AF65-F5344CB8AC3E}">
        <p14:creationId xmlns:p14="http://schemas.microsoft.com/office/powerpoint/2010/main" val="2959684440"/>
      </p:ext>
    </p:extLst>
  </p:cSld>
  <p:clrMapOvr>
    <a:masterClrMapping/>
  </p:clrMapOvr>
</p:sld>
</file>

<file path=ppt/theme/theme1.xml><?xml version="1.0" encoding="utf-8"?>
<a:theme xmlns:a="http://schemas.openxmlformats.org/drawingml/2006/main" name="UAL Theme">
  <a:themeElements>
    <a:clrScheme name="UAL">
      <a:dk1>
        <a:srgbClr val="000000"/>
      </a:dk1>
      <a:lt1>
        <a:srgbClr val="FFFFFF"/>
      </a:lt1>
      <a:dk2>
        <a:srgbClr val="FFD022"/>
      </a:dk2>
      <a:lt2>
        <a:srgbClr val="E71657"/>
      </a:lt2>
      <a:accent1>
        <a:srgbClr val="FF8500"/>
      </a:accent1>
      <a:accent2>
        <a:srgbClr val="9E65FB"/>
      </a:accent2>
      <a:accent3>
        <a:srgbClr val="20BCFF"/>
      </a:accent3>
      <a:accent4>
        <a:srgbClr val="1F4EDC"/>
      </a:accent4>
      <a:accent5>
        <a:srgbClr val="00C73E"/>
      </a:accent5>
      <a:accent6>
        <a:srgbClr val="19A3A3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1CE7FB9-D79B-AE41-9E63-DE645A617876}" vid="{B418A23E-D958-AD41-8FCE-8472335123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5DF1A4F5E5F743A11B6BDE8D679702" ma:contentTypeVersion="21" ma:contentTypeDescription="Create a new document." ma:contentTypeScope="" ma:versionID="9053b4b984fcf0f931519e840b163eb0">
  <xsd:schema xmlns:xsd="http://www.w3.org/2001/XMLSchema" xmlns:xs="http://www.w3.org/2001/XMLSchema" xmlns:p="http://schemas.microsoft.com/office/2006/metadata/properties" xmlns:ns1="http://schemas.microsoft.com/sharepoint/v3" xmlns:ns2="87128cd0-95f3-464d-814c-d11151d1cd33" xmlns:ns3="b011a90f-5074-4385-83e9-a7805e6d617b" targetNamespace="http://schemas.microsoft.com/office/2006/metadata/properties" ma:root="true" ma:fieldsID="eb02ed69eaef87bda6b1a7b415093866" ns1:_="" ns2:_="" ns3:_="">
    <xsd:import namespace="http://schemas.microsoft.com/sharepoint/v3"/>
    <xsd:import namespace="87128cd0-95f3-464d-814c-d11151d1cd33"/>
    <xsd:import namespace="b011a90f-5074-4385-83e9-a7805e6d6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28cd0-95f3-464d-814c-d11151d1cd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a4177f9-52a5-4023-b952-3a64f72acb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umber" ma:index="28" nillable="true" ma:displayName="number" ma:format="Dropdown" ma:internalName="number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1a90f-5074-4385-83e9-a7805e6d617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ceccf5eb-953f-4a37-8285-12c861961577}" ma:internalName="TaxCatchAll" ma:showField="CatchAllData" ma:web="b011a90f-5074-4385-83e9-a7805e6d61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7128cd0-95f3-464d-814c-d11151d1cd33">
      <Terms xmlns="http://schemas.microsoft.com/office/infopath/2007/PartnerControls"/>
    </lcf76f155ced4ddcb4097134ff3c332f>
    <TaxCatchAll xmlns="b011a90f-5074-4385-83e9-a7805e6d617b" xsi:nil="true"/>
    <SharedWithUsers xmlns="b011a90f-5074-4385-83e9-a7805e6d617b">
      <UserInfo>
        <DisplayName>Gerardina Zeccola</DisplayName>
        <AccountId>414</AccountId>
        <AccountType/>
      </UserInfo>
      <UserInfo>
        <DisplayName>Roland Philbert</DisplayName>
        <AccountId>17</AccountId>
        <AccountType/>
      </UserInfo>
    </SharedWithUsers>
    <number xmlns="87128cd0-95f3-464d-814c-d11151d1cd3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18313C-88F1-4CBF-B1C1-CD05B7F7A38E}"/>
</file>

<file path=customXml/itemProps2.xml><?xml version="1.0" encoding="utf-8"?>
<ds:datastoreItem xmlns:ds="http://schemas.openxmlformats.org/officeDocument/2006/customXml" ds:itemID="{2122AF0A-C75B-47C2-82B4-D0D616E8E34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152191dc-b36a-4f63-870d-83c81210fc3b"/>
    <ds:schemaRef ds:uri="86f72d4e-6f82-4a5e-9997-d7a63cbf7494"/>
  </ds:schemaRefs>
</ds:datastoreItem>
</file>

<file path=customXml/itemProps3.xml><?xml version="1.0" encoding="utf-8"?>
<ds:datastoreItem xmlns:ds="http://schemas.openxmlformats.org/officeDocument/2006/customXml" ds:itemID="{7FC71C0E-110D-4433-9233-B4A830CD2E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PowerPoint-Template-LCF-202101</Template>
  <TotalTime>7769</TotalTime>
  <Words>715</Words>
  <Application>Microsoft Office PowerPoint</Application>
  <PresentationFormat>Widescreen</PresentationFormat>
  <Paragraphs>127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 2</vt:lpstr>
      <vt:lpstr>UAL Theme</vt:lpstr>
      <vt:lpstr>LCF East Bank Student Health and Safety Induction</vt:lpstr>
      <vt:lpstr>Welcome</vt:lpstr>
      <vt:lpstr>Objectives</vt:lpstr>
      <vt:lpstr>Objectives</vt:lpstr>
      <vt:lpstr>Student Responsibilities </vt:lpstr>
      <vt:lpstr>Student Responsibilities </vt:lpstr>
      <vt:lpstr>Health and Safety Information </vt:lpstr>
      <vt:lpstr>Health and Safety Information  </vt:lpstr>
      <vt:lpstr>Additional Health and Safety Information  </vt:lpstr>
      <vt:lpstr>Welfare Facilities</vt:lpstr>
      <vt:lpstr>Welfare Facilities</vt:lpstr>
      <vt:lpstr>Accidents, Incidents &amp; Near misses</vt:lpstr>
      <vt:lpstr>Accident, Incidents &amp; Near misses </vt:lpstr>
      <vt:lpstr>First Aid </vt:lpstr>
      <vt:lpstr>First Aid  </vt:lpstr>
      <vt:lpstr>Fire Safety</vt:lpstr>
      <vt:lpstr>Fire Safety Reminders </vt:lpstr>
      <vt:lpstr>Fire Safety Reminders </vt:lpstr>
      <vt:lpstr>Fire Safety   </vt:lpstr>
      <vt:lpstr>Fire Safety</vt:lpstr>
      <vt:lpstr>Fire Safety</vt:lpstr>
      <vt:lpstr>Fire Safety</vt:lpstr>
      <vt:lpstr>Fire Safety</vt:lpstr>
      <vt:lpstr>Any questions 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Roland Philbert</dc:creator>
  <cp:lastModifiedBy>Anna Marlen-Summers</cp:lastModifiedBy>
  <cp:revision>26</cp:revision>
  <dcterms:created xsi:type="dcterms:W3CDTF">2022-08-08T13:56:53Z</dcterms:created>
  <dcterms:modified xsi:type="dcterms:W3CDTF">2025-05-06T14:26:18Z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0x0101002F5DF1A4F5E5F743A11B6BDE8D679702</vt:lpwstr>
  </property>
  <property fmtid="{D5CDD505-2E9C-101B-9397-08002B2CF9AE}" pid="3" name="MediaServiceImageTags">
    <vt:lpwstr/>
  </property>
</Properties>
</file>